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92" r:id="rId1"/>
  </p:sldMasterIdLst>
  <p:sldIdLst>
    <p:sldId id="256" r:id="rId2"/>
    <p:sldId id="257" r:id="rId3"/>
    <p:sldId id="259" r:id="rId4"/>
    <p:sldId id="278" r:id="rId5"/>
    <p:sldId id="268" r:id="rId6"/>
    <p:sldId id="269" r:id="rId7"/>
    <p:sldId id="277" r:id="rId8"/>
    <p:sldId id="276" r:id="rId9"/>
    <p:sldId id="272" r:id="rId10"/>
    <p:sldId id="274" r:id="rId11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132" d="100"/>
          <a:sy n="132" d="100"/>
        </p:scale>
        <p:origin x="-1776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1" Type="http://schemas.openxmlformats.org/officeDocument/2006/relationships/slide" Target="slides/slide10.xml"/><Relationship Id="rId12" Type="http://schemas.openxmlformats.org/officeDocument/2006/relationships/printerSettings" Target="printerSettings/printerSettings1.bin"/><Relationship Id="rId13" Type="http://schemas.openxmlformats.org/officeDocument/2006/relationships/presProps" Target="presProps.xml"/><Relationship Id="rId14" Type="http://schemas.openxmlformats.org/officeDocument/2006/relationships/viewProps" Target="viewProps.xml"/><Relationship Id="rId15" Type="http://schemas.openxmlformats.org/officeDocument/2006/relationships/theme" Target="theme/them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3" name="Group 42"/>
          <p:cNvGrpSpPr/>
          <p:nvPr/>
        </p:nvGrpSpPr>
        <p:grpSpPr>
          <a:xfrm>
            <a:off x="-382404" y="0"/>
            <a:ext cx="9932332" cy="6858000"/>
            <a:chOff x="-382404" y="0"/>
            <a:chExt cx="9932332" cy="6858000"/>
          </a:xfrm>
        </p:grpSpPr>
        <p:grpSp>
          <p:nvGrpSpPr>
            <p:cNvPr id="44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0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115" name="Rectangle 114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6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7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1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85" name="Rectangle 84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6" name="Rectangle 85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4" name="Rectangle 11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3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78" name="Rectangle 77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79" name="Rectangle 78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1" name="Rectangle 80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75" name="Rectangle 74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6" name="Rectangle 75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7" name="Rectangle 76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45" name="Freeform 44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8" name="Freeform 47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Freeform 50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Freeform 51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3" name="Hexagon 52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4" name="Hexagon 53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5" name="Hexagon 54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6" name="Hexagon 55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7" name="Hexagon 56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8" name="Freeform 57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9" name="Hexagon 58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1" name="Hexagon 60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2" name="Hexagon 61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3" name="Hexagon 62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4" name="Hexagon 63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5" name="Hexagon 64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6" name="Hexagon 65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7" name="Hexagon 66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8" name="Freeform 67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9" name="Freeform 68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46" name="Rectangle 45"/>
          <p:cNvSpPr/>
          <p:nvPr/>
        </p:nvSpPr>
        <p:spPr>
          <a:xfrm>
            <a:off x="4561242" y="-21511"/>
            <a:ext cx="3679116" cy="6271840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7" name="Rectangle 46"/>
          <p:cNvSpPr/>
          <p:nvPr/>
        </p:nvSpPr>
        <p:spPr>
          <a:xfrm>
            <a:off x="4649096" y="-21511"/>
            <a:ext cx="3505200" cy="2312889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733365" y="2708476"/>
            <a:ext cx="3313355" cy="1702160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s-ES_tradnl" smtClean="0"/>
              <a:t>Clic para editar título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733365" y="4421080"/>
            <a:ext cx="3309803" cy="1260629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rgbClr val="42424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_tradnl" smtClean="0"/>
              <a:t>Haga clic para modificar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738744" y="1516828"/>
            <a:ext cx="2133600" cy="750981"/>
          </a:xfrm>
        </p:spPr>
        <p:txBody>
          <a:bodyPr anchor="b"/>
          <a:lstStyle>
            <a:lvl1pPr algn="l">
              <a:defRPr sz="2400"/>
            </a:lvl1pPr>
          </a:lstStyle>
          <a:p>
            <a:fld id="{0A98AF03-7270-45C2-A683-C5E353EF01A5}" type="datetime4">
              <a:rPr lang="en-US" smtClean="0"/>
              <a:pPr/>
              <a:t>noviembre 27, 2014</a:t>
            </a:fld>
            <a:endParaRPr lang="en-US" dirty="0"/>
          </a:p>
        </p:txBody>
      </p:sp>
      <p:sp>
        <p:nvSpPr>
          <p:cNvPr id="50" name="Rectangle 49"/>
          <p:cNvSpPr/>
          <p:nvPr/>
        </p:nvSpPr>
        <p:spPr>
          <a:xfrm>
            <a:off x="4650889" y="6088284"/>
            <a:ext cx="35052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303520" y="5719966"/>
            <a:ext cx="2831592" cy="365125"/>
          </a:xfrm>
        </p:spPr>
        <p:txBody>
          <a:bodyPr>
            <a:normAutofit/>
          </a:bodyPr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649096" y="5719966"/>
            <a:ext cx="643666" cy="365125"/>
          </a:xfr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fld id="{8B37D5FE-740C-46F5-801A-FA5477D9711F}" type="slidenum">
              <a:rPr lang="en-US" smtClean="0"/>
              <a:pPr/>
              <a:t>‹Nr.›</a:t>
            </a:fld>
            <a:endParaRPr lang="en-US" dirty="0"/>
          </a:p>
        </p:txBody>
      </p:sp>
      <p:sp>
        <p:nvSpPr>
          <p:cNvPr id="89" name="Rectangle 88"/>
          <p:cNvSpPr/>
          <p:nvPr/>
        </p:nvSpPr>
        <p:spPr>
          <a:xfrm>
            <a:off x="4650889" y="6088284"/>
            <a:ext cx="35052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smtClean="0"/>
              <a:t>Clic para editar título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A93482-8E69-40F7-BCAD-5662A6CADB27}" type="datetime4">
              <a:rPr lang="en-US" smtClean="0"/>
              <a:pPr/>
              <a:t>noviembre 27, 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37D5FE-740C-46F5-801A-FA5477D9711F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58645" y="2900829"/>
            <a:ext cx="6637468" cy="1362075"/>
          </a:xfrm>
        </p:spPr>
        <p:txBody>
          <a:bodyPr anchor="b"/>
          <a:lstStyle>
            <a:lvl1pPr algn="l">
              <a:defRPr sz="4000" b="0" cap="none" baseline="0"/>
            </a:lvl1pPr>
          </a:lstStyle>
          <a:p>
            <a:r>
              <a:rPr lang="es-ES_tradnl" smtClean="0"/>
              <a:t>Clic para editar título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58645" y="4267200"/>
            <a:ext cx="6637467" cy="1520413"/>
          </a:xfrm>
        </p:spPr>
        <p:txBody>
          <a:bodyPr anchor="t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B7EAE1-CAAC-4AEF-919E-158692B1E55E}" type="datetime4">
              <a:rPr lang="en-US" smtClean="0"/>
              <a:pPr/>
              <a:t>noviembre 27, 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37D5FE-740C-46F5-801A-FA5477D9711F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smtClean="0"/>
              <a:t>Clic para editar título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25A706-D8F2-4D1A-855A-CADC92600C26}" type="datetime4">
              <a:rPr lang="en-US" smtClean="0"/>
              <a:pPr/>
              <a:t>noviembre 27, 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37D5FE-740C-46F5-801A-FA5477D9711F}" type="slidenum">
              <a:rPr lang="en-US" smtClean="0"/>
              <a:pPr/>
              <a:t>‹Nr.›</a:t>
            </a:fld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042416" y="2313432"/>
            <a:ext cx="3419856" cy="3493008"/>
          </a:xfrm>
        </p:spPr>
        <p:txBody>
          <a:bodyPr/>
          <a:lstStyle/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n-US" dirty="0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2313431"/>
            <a:ext cx="3419856" cy="3493008"/>
          </a:xfrm>
        </p:spPr>
        <p:txBody>
          <a:bodyPr/>
          <a:lstStyle/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_tradnl" smtClean="0"/>
              <a:t>Clic para editar título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12111" y="2316009"/>
            <a:ext cx="3057148" cy="63976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41721" y="2974694"/>
            <a:ext cx="3419856" cy="2835797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11837" y="2316010"/>
            <a:ext cx="3055717" cy="63976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152" y="2974694"/>
            <a:ext cx="3419856" cy="2835797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B4F123-1704-49AC-9D15-C4B1462B8014}" type="datetime4">
              <a:rPr lang="en-US" smtClean="0"/>
              <a:pPr/>
              <a:t>noviembre 27, 2014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37D5FE-740C-46F5-801A-FA5477D9711F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smtClean="0"/>
              <a:t>Clic para editar título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127EC2-47FB-48A1-8644-C8A81DDAA119}" type="datetime4">
              <a:rPr lang="en-US" smtClean="0"/>
              <a:pPr/>
              <a:t>noviembre 27, 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37D5FE-740C-46F5-801A-FA5477D9711F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3EC3ED-7435-49F9-84C8-03CCA2F8DEDB}" type="datetime4">
              <a:rPr lang="en-US" smtClean="0"/>
              <a:pPr/>
              <a:t>noviembre 27, 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37D5FE-740C-46F5-801A-FA5477D9711F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" name="Group 43"/>
          <p:cNvGrpSpPr/>
          <p:nvPr/>
        </p:nvGrpSpPr>
        <p:grpSpPr>
          <a:xfrm>
            <a:off x="-382404" y="0"/>
            <a:ext cx="9932332" cy="6858000"/>
            <a:chOff x="-382404" y="0"/>
            <a:chExt cx="9932332" cy="6858000"/>
          </a:xfrm>
        </p:grpSpPr>
        <p:grpSp>
          <p:nvGrpSpPr>
            <p:cNvPr id="45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2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84" name="Rectangle 83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5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6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3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81" name="Rectangle 80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2" name="Rectangle 81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3" name="Rectangle 82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4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78" name="Rectangle 77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79" name="Rectangle 78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0" name="Rectangle 79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75" name="Rectangle 74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6" name="Rectangle 75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7" name="Rectangle 76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47" name="Freeform 46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8" name="Freeform 47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0" name="Freeform 49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Freeform 50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Hexagon 51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3" name="Hexagon 52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4" name="Hexagon 53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5" name="Hexagon 54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6" name="Hexagon 55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9" name="Freeform 58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2" name="Hexagon 61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3" name="Hexagon 62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4" name="Hexagon 63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5" name="Hexagon 64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6" name="Hexagon 65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7" name="Hexagon 66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8" name="Hexagon 67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9" name="Hexagon 68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0" name="Freeform 69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1" name="Freeform 70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46" name="Rectangle 45"/>
          <p:cNvSpPr/>
          <p:nvPr/>
        </p:nvSpPr>
        <p:spPr>
          <a:xfrm>
            <a:off x="4561242" y="-21511"/>
            <a:ext cx="3679116" cy="6271840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7" name="Rectangle 56"/>
          <p:cNvSpPr/>
          <p:nvPr/>
        </p:nvSpPr>
        <p:spPr>
          <a:xfrm>
            <a:off x="4649096" y="-21510"/>
            <a:ext cx="3505200" cy="62393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C49BF1-FCD3-4395-8FF6-0047AF66228E}" type="datetime4">
              <a:rPr lang="en-US" smtClean="0"/>
              <a:pPr/>
              <a:t>noviembre 27, 2014</a:t>
            </a:fld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37D5FE-740C-46F5-801A-FA5477D9711F}" type="slidenum">
              <a:rPr lang="en-US" smtClean="0"/>
              <a:pPr/>
              <a:t>‹Nr.›</a:t>
            </a:fld>
            <a:endParaRPr lang="en-US"/>
          </a:p>
        </p:txBody>
      </p:sp>
      <p:sp>
        <p:nvSpPr>
          <p:cNvPr id="58" name="Rectangle 57"/>
          <p:cNvSpPr/>
          <p:nvPr/>
        </p:nvSpPr>
        <p:spPr>
          <a:xfrm>
            <a:off x="905571" y="601883"/>
            <a:ext cx="3562257" cy="5648445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45894" y="856527"/>
            <a:ext cx="3090440" cy="5150734"/>
          </a:xfrm>
        </p:spPr>
        <p:txBody>
          <a:bodyPr/>
          <a:lstStyle>
            <a:lvl1pPr>
              <a:defRPr sz="24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6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n-US" dirty="0"/>
          </a:p>
        </p:txBody>
      </p:sp>
      <p:sp>
        <p:nvSpPr>
          <p:cNvPr id="61" name="Rectangle 60"/>
          <p:cNvSpPr/>
          <p:nvPr/>
        </p:nvSpPr>
        <p:spPr>
          <a:xfrm>
            <a:off x="4650889" y="6088284"/>
            <a:ext cx="35052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641448" y="5724835"/>
            <a:ext cx="3493664" cy="365125"/>
          </a:xfrm>
        </p:spPr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39833" y="2657434"/>
            <a:ext cx="3304572" cy="1463153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es-ES_tradnl" smtClean="0"/>
              <a:t>Clic para editar título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36592" y="4136994"/>
            <a:ext cx="3298784" cy="1517904"/>
          </a:xfrm>
        </p:spPr>
        <p:txBody>
          <a:bodyPr>
            <a:normAutofit/>
          </a:bodyPr>
          <a:lstStyle>
            <a:lvl1pPr marL="0" indent="0">
              <a:buNone/>
              <a:defRPr sz="1600">
                <a:solidFill>
                  <a:srgbClr val="42424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" name="Group 43"/>
          <p:cNvGrpSpPr/>
          <p:nvPr/>
        </p:nvGrpSpPr>
        <p:grpSpPr>
          <a:xfrm>
            <a:off x="-382404" y="0"/>
            <a:ext cx="9932332" cy="6858000"/>
            <a:chOff x="-382404" y="0"/>
            <a:chExt cx="9932332" cy="6858000"/>
          </a:xfrm>
        </p:grpSpPr>
        <p:grpSp>
          <p:nvGrpSpPr>
            <p:cNvPr id="45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5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87" name="Rectangle 86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8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9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6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84" name="Rectangle 83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5" name="Rectangle 84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6" name="Rectangle 85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7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81" name="Rectangle 80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2" name="Rectangle 81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3" name="Rectangle 82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78" name="Rectangle 77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9" name="Rectangle 78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80" name="Rectangle 79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46" name="Freeform 45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7" name="Freeform 46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8" name="Freeform 47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0" name="Freeform 49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Hexagon 50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Hexagon 51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1" name="Hexagon 60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2" name="Hexagon 61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3" name="Freeform 62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4" name="Hexagon 63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5" name="Hexagon 64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6" name="Hexagon 65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7" name="Hexagon 66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8" name="Hexagon 67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9" name="Hexagon 68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0" name="Hexagon 69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1" name="Hexagon 70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2" name="Hexagon 71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3" name="Freeform 72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4" name="Freeform 73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94" name="Rectangle 93"/>
          <p:cNvSpPr/>
          <p:nvPr/>
        </p:nvSpPr>
        <p:spPr>
          <a:xfrm>
            <a:off x="4561242" y="-21511"/>
            <a:ext cx="3679116" cy="6271840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1" name="Rectangle 100"/>
          <p:cNvSpPr/>
          <p:nvPr/>
        </p:nvSpPr>
        <p:spPr>
          <a:xfrm>
            <a:off x="4649096" y="-21510"/>
            <a:ext cx="3505200" cy="62393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2" name="Rectangle 101"/>
          <p:cNvSpPr/>
          <p:nvPr/>
        </p:nvSpPr>
        <p:spPr>
          <a:xfrm>
            <a:off x="905571" y="601883"/>
            <a:ext cx="3562257" cy="5648445"/>
          </a:xfrm>
          <a:prstGeom prst="rect">
            <a:avLst/>
          </a:prstGeom>
          <a:solidFill>
            <a:srgbClr val="FFFFFF"/>
          </a:solidFill>
          <a:ln w="3175">
            <a:solidFill>
              <a:schemeClr val="tx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5" name="Rectangle 104"/>
          <p:cNvSpPr/>
          <p:nvPr/>
        </p:nvSpPr>
        <p:spPr>
          <a:xfrm>
            <a:off x="4650889" y="6088284"/>
            <a:ext cx="35052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34424" y="2660904"/>
            <a:ext cx="3300984" cy="1463040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es-ES_tradnl" smtClean="0"/>
              <a:t>Clic para editar título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005208" y="693795"/>
            <a:ext cx="3359623" cy="5468112"/>
          </a:xfrm>
        </p:spPr>
        <p:txBody>
          <a:bodyPr/>
          <a:lstStyle>
            <a:lvl1pPr marL="0" indent="0">
              <a:buNone/>
              <a:defRPr sz="3200">
                <a:solidFill>
                  <a:schemeClr val="accent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s-ES_tradnl" smtClean="0"/>
              <a:t>Arrastre la imagen al marcador de posición o haga clic en el icono para agregar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34630" y="4133088"/>
            <a:ext cx="3300573" cy="1519561"/>
          </a:xfrm>
        </p:spPr>
        <p:txBody>
          <a:bodyPr>
            <a:normAutofit/>
          </a:bodyPr>
          <a:lstStyle>
            <a:lvl1pPr marL="0" indent="0">
              <a:buNone/>
              <a:defRPr sz="1600">
                <a:solidFill>
                  <a:srgbClr val="42424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861222-2C8B-4501-BE87-6797EC025925}" type="datetime4">
              <a:rPr lang="en-US" smtClean="0"/>
              <a:pPr/>
              <a:t>noviembre 27, 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641448" y="5724835"/>
            <a:ext cx="3493664" cy="365125"/>
          </a:xfrm>
        </p:spPr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37D5FE-740C-46F5-801A-FA5477D9711F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smtClean="0"/>
              <a:t>Clic para editar título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FB5AFD-D735-4504-A039-ADEBB6448D55}" type="datetime4">
              <a:rPr lang="en-US" smtClean="0"/>
              <a:pPr/>
              <a:t>noviembre 27, 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37D5FE-740C-46F5-801A-FA5477D9711F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1030147"/>
            <a:ext cx="1484453" cy="4780344"/>
          </a:xfrm>
        </p:spPr>
        <p:txBody>
          <a:bodyPr vert="eaVert" anchor="ctr"/>
          <a:lstStyle/>
          <a:p>
            <a:r>
              <a:rPr lang="es-ES_tradnl" smtClean="0"/>
              <a:t>Clic para editar título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53296" y="1030147"/>
            <a:ext cx="5423704" cy="4780344"/>
          </a:xfrm>
        </p:spPr>
        <p:txBody>
          <a:bodyPr vert="eaVert"/>
          <a:lstStyle/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5C8118-FB93-4E87-B380-0175F2FE2167}" type="datetime4">
              <a:rPr lang="en-US" smtClean="0"/>
              <a:pPr/>
              <a:t>noviembre 27, 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37D5FE-740C-46F5-801A-FA5477D9711F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2" name="Group 41"/>
          <p:cNvGrpSpPr/>
          <p:nvPr/>
        </p:nvGrpSpPr>
        <p:grpSpPr>
          <a:xfrm>
            <a:off x="-304800" y="0"/>
            <a:ext cx="9932332" cy="6858000"/>
            <a:chOff x="-382404" y="0"/>
            <a:chExt cx="9932332" cy="6858000"/>
          </a:xfrm>
        </p:grpSpPr>
        <p:grpSp>
          <p:nvGrpSpPr>
            <p:cNvPr id="43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101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113" name="Rectangle 112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4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5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102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110" name="Rectangle 109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1" name="Rectangle 110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2" name="Rectangle 111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103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107" name="Rectangle 106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08" name="Rectangle 107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09" name="Rectangle 108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104" name="Rectangle 103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5" name="Rectangle 104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6" name="Rectangle 105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44" name="Freeform 43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5" name="Freeform 44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6" name="Freeform 45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7" name="Freeform 46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0" name="Hexagon 49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Hexagon 50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Hexagon 51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3" name="Hexagon 52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4" name="Hexagon 53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5" name="Freeform 54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6" name="Hexagon 55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7" name="Hexagon 56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8" name="Hexagon 57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9" name="Hexagon 58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5" name="Hexagon 94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6" name="Hexagon 95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7" name="Hexagon 96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8" name="Hexagon 97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9" name="Freeform 98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0" name="Freeform 99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66" name="Rectangle 65"/>
          <p:cNvSpPr/>
          <p:nvPr/>
        </p:nvSpPr>
        <p:spPr>
          <a:xfrm>
            <a:off x="457200" y="333487"/>
            <a:ext cx="8229600" cy="6185647"/>
          </a:xfrm>
          <a:prstGeom prst="rect">
            <a:avLst/>
          </a:prstGeom>
          <a:solidFill>
            <a:schemeClr val="bg1"/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0" name="Rectangle 69"/>
          <p:cNvSpPr/>
          <p:nvPr/>
        </p:nvSpPr>
        <p:spPr>
          <a:xfrm>
            <a:off x="4561242" y="-21511"/>
            <a:ext cx="3679116" cy="699244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1" name="Rectangle 70"/>
          <p:cNvSpPr/>
          <p:nvPr/>
        </p:nvSpPr>
        <p:spPr>
          <a:xfrm>
            <a:off x="4649096" y="-21510"/>
            <a:ext cx="3505200" cy="62393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43490" y="1027664"/>
            <a:ext cx="7024744" cy="114300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s-ES_tradnl" smtClean="0"/>
              <a:t>Clic para editar título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43492" y="2323652"/>
            <a:ext cx="6777317" cy="350897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997388" y="22449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rgbClr val="FEFEFE"/>
                </a:solidFill>
              </a:defRPr>
            </a:lvl1pPr>
          </a:lstStyle>
          <a:p>
            <a:fld id="{16C01193-8287-4834-A286-6B880643E934}" type="datetime4">
              <a:rPr lang="en-US" smtClean="0"/>
              <a:pPr/>
              <a:t>noviembre 27, 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641448" y="5852160"/>
            <a:ext cx="350215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accent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649096" y="224491"/>
            <a:ext cx="133215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FEFEFE"/>
                </a:solidFill>
              </a:defRPr>
            </a:lvl1pPr>
          </a:lstStyle>
          <a:p>
            <a:fld id="{8B37D5FE-740C-46F5-801A-FA5477D9711F}" type="slidenum">
              <a:rPr lang="en-US" smtClean="0"/>
              <a:pPr/>
              <a:t>‹Nr.›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93" r:id="rId1"/>
    <p:sldLayoutId id="2147483794" r:id="rId2"/>
    <p:sldLayoutId id="2147483795" r:id="rId3"/>
    <p:sldLayoutId id="2147483796" r:id="rId4"/>
    <p:sldLayoutId id="2147483797" r:id="rId5"/>
    <p:sldLayoutId id="2147483798" r:id="rId6"/>
    <p:sldLayoutId id="2147483799" r:id="rId7"/>
    <p:sldLayoutId id="2147483800" r:id="rId8"/>
    <p:sldLayoutId id="2147483801" r:id="rId9"/>
    <p:sldLayoutId id="2147483802" r:id="rId10"/>
    <p:sldLayoutId id="2147483803" r:id="rId11"/>
  </p:sldLayoutIdLst>
  <p:hf sldNum="0" hdr="0" ftr="0" dt="0"/>
  <p:txStyles>
    <p:titleStyle>
      <a:lvl1pPr algn="l" defTabSz="914400" rtl="0" eaLnBrk="1" latinLnBrk="0" hangingPunct="1">
        <a:spcBef>
          <a:spcPct val="0"/>
        </a:spcBef>
        <a:buNone/>
        <a:defRPr sz="40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27432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640080" indent="-27432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914400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124712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800" kern="1200">
          <a:solidFill>
            <a:schemeClr val="tx2"/>
          </a:solidFill>
          <a:latin typeface="+mn-lt"/>
          <a:ea typeface="+mn-ea"/>
          <a:cs typeface="+mn-cs"/>
        </a:defRPr>
      </a:lvl4pPr>
      <a:lvl5pPr marL="1325880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600" kern="1200" baseline="0">
          <a:solidFill>
            <a:schemeClr val="tx2"/>
          </a:solidFill>
          <a:latin typeface="+mn-lt"/>
          <a:ea typeface="+mn-ea"/>
          <a:cs typeface="+mn-cs"/>
        </a:defRPr>
      </a:lvl5pPr>
      <a:lvl6pPr marL="1517904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6pPr>
      <a:lvl7pPr marL="1719072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7pPr>
      <a:lvl8pPr marL="1920240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8pPr>
      <a:lvl9pPr marL="2121408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hyperlink" Target="mailto:martabbadia@gmail.com" TargetMode="Externa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://redalyc.uaemex.mx/pdf/325/32511303.pdf" TargetMode="External"/><Relationship Id="rId4" Type="http://schemas.openxmlformats.org/officeDocument/2006/relationships/hyperlink" Target="http://cdncache-a.akamaihd.net/pd.html?r=713262236.6623399" TargetMode="External"/><Relationship Id="rId1" Type="http://schemas.openxmlformats.org/officeDocument/2006/relationships/slideLayout" Target="../slideLayouts/slideLayout2.xml"/><Relationship Id="rId2" Type="http://schemas.openxmlformats.org/officeDocument/2006/relationships/hyperlink" Target="http://www.nodo50.org/pchiapas/mexico/noticias/juarez2.htm" TargetMode="Externa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hyperlink" Target="mailto:martabbadia@gmail.com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es-ES" b="1" dirty="0"/>
              <a:t>Caperucita Roja en Ciudad Juárez y el imaginario masculino</a:t>
            </a:r>
            <a:r>
              <a:rPr lang="es-ES_tradnl" dirty="0"/>
              <a:t/>
            </a:r>
            <a:br>
              <a:rPr lang="es-ES_tradnl" dirty="0"/>
            </a:br>
            <a:endParaRPr lang="es-ES_tradnl" dirty="0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4733365" y="4580018"/>
            <a:ext cx="3309803" cy="1101691"/>
          </a:xfrm>
        </p:spPr>
        <p:txBody>
          <a:bodyPr>
            <a:normAutofit/>
          </a:bodyPr>
          <a:lstStyle/>
          <a:p>
            <a:r>
              <a:rPr lang="es-ES" b="1" i="1" dirty="0"/>
              <a:t>Ángela </a:t>
            </a:r>
            <a:r>
              <a:rPr lang="es-ES" b="1" i="1" dirty="0" err="1"/>
              <a:t>Munuera</a:t>
            </a:r>
            <a:r>
              <a:rPr lang="es-ES" b="1" i="1" dirty="0"/>
              <a:t> </a:t>
            </a:r>
            <a:r>
              <a:rPr lang="es-ES" b="1" i="1" dirty="0" err="1" smtClean="0"/>
              <a:t>Bassols</a:t>
            </a:r>
            <a:endParaRPr lang="es-ES" b="1" i="1" dirty="0" smtClean="0"/>
          </a:p>
          <a:p>
            <a:r>
              <a:rPr lang="es-ES" i="1" dirty="0" smtClean="0"/>
              <a:t> es Marta Abadía</a:t>
            </a:r>
            <a:r>
              <a:rPr lang="es-ES_tradnl" dirty="0"/>
              <a:t/>
            </a:r>
            <a:br>
              <a:rPr lang="es-ES_tradnl" dirty="0"/>
            </a:br>
            <a:r>
              <a:rPr lang="es-ES" i="1" dirty="0" err="1">
                <a:hlinkClick r:id="rId2"/>
              </a:rPr>
              <a:t>martabbadia@gmail.com</a:t>
            </a:r>
            <a:endParaRPr lang="es-ES_tradnl" dirty="0"/>
          </a:p>
          <a:p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91263247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139705" y="1108457"/>
            <a:ext cx="7024744" cy="708137"/>
          </a:xfrm>
        </p:spPr>
        <p:txBody>
          <a:bodyPr/>
          <a:lstStyle/>
          <a:p>
            <a:r>
              <a:rPr lang="es-ES_tradnl" dirty="0" smtClean="0"/>
              <a:t>Porqué esta comunicación</a:t>
            </a:r>
            <a:endParaRPr lang="es-ES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ES" dirty="0"/>
              <a:t>Investigación personal para escribir </a:t>
            </a:r>
            <a:r>
              <a:rPr lang="es-ES" dirty="0" smtClean="0"/>
              <a:t>“El </a:t>
            </a:r>
            <a:r>
              <a:rPr lang="es-ES" dirty="0"/>
              <a:t>Libro de las </a:t>
            </a:r>
            <a:r>
              <a:rPr lang="es-ES" dirty="0" smtClean="0"/>
              <a:t>Reinas” </a:t>
            </a:r>
            <a:r>
              <a:rPr lang="es-ES" dirty="0" smtClean="0"/>
              <a:t>y </a:t>
            </a:r>
            <a:r>
              <a:rPr lang="es-ES" dirty="0" smtClean="0"/>
              <a:t>mis hallazgos</a:t>
            </a:r>
            <a:endParaRPr lang="es-ES_tradnl" dirty="0"/>
          </a:p>
          <a:p>
            <a:r>
              <a:rPr lang="es-ES" dirty="0" smtClean="0"/>
              <a:t>Paralelismo entre Ciudad Juárez y Caperucita Roja, de </a:t>
            </a:r>
            <a:r>
              <a:rPr lang="es-ES" dirty="0" err="1" smtClean="0"/>
              <a:t>Perrault</a:t>
            </a:r>
            <a:r>
              <a:rPr lang="es-ES" dirty="0" smtClean="0"/>
              <a:t>, 1697, cuento para avisar </a:t>
            </a:r>
            <a:r>
              <a:rPr lang="es-ES" dirty="0"/>
              <a:t>a las jóvenes del peligro de escuchar a hombres “insidiosos y funestos”, diciéndoles que esos hombres </a:t>
            </a:r>
            <a:r>
              <a:rPr lang="es-ES" dirty="0" smtClean="0"/>
              <a:t>¡son lobos!</a:t>
            </a:r>
          </a:p>
        </p:txBody>
      </p:sp>
    </p:spTree>
    <p:extLst>
      <p:ext uri="{BB962C8B-B14F-4D97-AF65-F5344CB8AC3E}">
        <p14:creationId xmlns:p14="http://schemas.microsoft.com/office/powerpoint/2010/main" val="194727387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s-ES" dirty="0" smtClean="0"/>
              <a:t>Paralelismos Caperucita / Juárez</a:t>
            </a:r>
            <a:endParaRPr lang="es-ES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1043490" y="3045294"/>
            <a:ext cx="6777317" cy="2468048"/>
          </a:xfrm>
        </p:spPr>
        <p:txBody>
          <a:bodyPr>
            <a:normAutofit lnSpcReduction="10000"/>
          </a:bodyPr>
          <a:lstStyle/>
          <a:p>
            <a:r>
              <a:rPr lang="es-ES" dirty="0" smtClean="0"/>
              <a:t>El espacio de los lobos, su guarida</a:t>
            </a:r>
          </a:p>
          <a:p>
            <a:r>
              <a:rPr lang="es-ES" dirty="0" smtClean="0"/>
              <a:t>Estructura de poder: Patriarcado</a:t>
            </a:r>
            <a:endParaRPr lang="es-ES" dirty="0" smtClean="0"/>
          </a:p>
          <a:p>
            <a:r>
              <a:rPr lang="es-ES" dirty="0" smtClean="0"/>
              <a:t>El ideario de los lobos: sexo, violencia</a:t>
            </a:r>
          </a:p>
          <a:p>
            <a:r>
              <a:rPr lang="es-ES" dirty="0" smtClean="0"/>
              <a:t>La </a:t>
            </a:r>
            <a:r>
              <a:rPr lang="es-ES" dirty="0"/>
              <a:t>violación, </a:t>
            </a:r>
            <a:r>
              <a:rPr lang="es-ES" dirty="0" smtClean="0"/>
              <a:t>el asesinato y </a:t>
            </a:r>
            <a:r>
              <a:rPr lang="es-ES" dirty="0"/>
              <a:t>la ocultación de pistas</a:t>
            </a:r>
            <a:r>
              <a:rPr lang="es-ES_tradnl" dirty="0"/>
              <a:t> </a:t>
            </a:r>
            <a:endParaRPr lang="es-ES_tradnl" dirty="0" smtClean="0"/>
          </a:p>
          <a:p>
            <a:r>
              <a:rPr lang="es-ES" dirty="0" smtClean="0"/>
              <a:t>Impunidad</a:t>
            </a:r>
            <a:endParaRPr lang="es-ES" dirty="0" smtClean="0"/>
          </a:p>
        </p:txBody>
      </p:sp>
    </p:spTree>
    <p:extLst>
      <p:ext uri="{BB962C8B-B14F-4D97-AF65-F5344CB8AC3E}">
        <p14:creationId xmlns:p14="http://schemas.microsoft.com/office/powerpoint/2010/main" val="361057650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158948" y="946828"/>
            <a:ext cx="7024744" cy="611918"/>
          </a:xfrm>
        </p:spPr>
        <p:txBody>
          <a:bodyPr>
            <a:normAutofit fontScale="90000"/>
          </a:bodyPr>
          <a:lstStyle/>
          <a:p>
            <a:r>
              <a:rPr lang="es-ES" dirty="0" smtClean="0"/>
              <a:t>Imaginario masculino</a:t>
            </a:r>
            <a:endParaRPr lang="es-ES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1043492" y="1914756"/>
            <a:ext cx="6777317" cy="3917873"/>
          </a:xfrm>
        </p:spPr>
        <p:txBody>
          <a:bodyPr>
            <a:normAutofit lnSpcReduction="10000"/>
          </a:bodyPr>
          <a:lstStyle/>
          <a:p>
            <a:r>
              <a:rPr lang="es-ES" b="1" dirty="0"/>
              <a:t>Griselda Martínez, UAM</a:t>
            </a:r>
            <a:r>
              <a:rPr lang="es-ES_tradnl" b="1" dirty="0"/>
              <a:t>, </a:t>
            </a:r>
            <a:r>
              <a:rPr lang="es-ES" b="1" dirty="0" smtClean="0"/>
              <a:t>2002:</a:t>
            </a:r>
          </a:p>
          <a:p>
            <a:r>
              <a:rPr lang="es-ES" dirty="0" smtClean="0"/>
              <a:t>Hablar </a:t>
            </a:r>
            <a:r>
              <a:rPr lang="es-ES" dirty="0"/>
              <a:t>del imaginario masculino es hablar de violencia</a:t>
            </a:r>
            <a:r>
              <a:rPr lang="es-ES_tradnl" dirty="0"/>
              <a:t> </a:t>
            </a:r>
            <a:r>
              <a:rPr lang="es-ES_tradnl" dirty="0" smtClean="0"/>
              <a:t>y poder (Patriarcado)</a:t>
            </a:r>
          </a:p>
          <a:p>
            <a:endParaRPr lang="es-ES_tradnl" dirty="0" smtClean="0"/>
          </a:p>
          <a:p>
            <a:r>
              <a:rPr lang="es-ES" dirty="0" smtClean="0"/>
              <a:t>El erotismo es expresión de la fantasía sexual. El varón busca en él su satisfacción. Pero si se </a:t>
            </a:r>
            <a:r>
              <a:rPr lang="es-ES" dirty="0"/>
              <a:t>encuentra en posición de poder, deja de lado el erotismo </a:t>
            </a:r>
            <a:r>
              <a:rPr lang="es-ES" dirty="0" smtClean="0"/>
              <a:t>y vuelca sus </a:t>
            </a:r>
            <a:r>
              <a:rPr lang="es-ES" dirty="0"/>
              <a:t>pulsiones en la violencia y el acoso sexual</a:t>
            </a:r>
            <a:r>
              <a:rPr lang="es-ES_tradnl" dirty="0"/>
              <a:t> </a:t>
            </a:r>
          </a:p>
          <a:p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69119417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043492" y="1195055"/>
            <a:ext cx="7024744" cy="650406"/>
          </a:xfrm>
        </p:spPr>
        <p:txBody>
          <a:bodyPr>
            <a:normAutofit fontScale="90000"/>
          </a:bodyPr>
          <a:lstStyle/>
          <a:p>
            <a:r>
              <a:rPr lang="es-ES" dirty="0" smtClean="0"/>
              <a:t>Imaginario femenino</a:t>
            </a:r>
            <a:endParaRPr lang="es-ES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s-ES" dirty="0" smtClean="0"/>
              <a:t>Inocencia // Libertad</a:t>
            </a:r>
            <a:r>
              <a:rPr lang="es-ES" dirty="0" smtClean="0"/>
              <a:t>, modernidad: </a:t>
            </a:r>
            <a:endParaRPr lang="es-ES" dirty="0" smtClean="0"/>
          </a:p>
          <a:p>
            <a:r>
              <a:rPr lang="es-ES" dirty="0" smtClean="0"/>
              <a:t>a) </a:t>
            </a:r>
            <a:r>
              <a:rPr lang="es-ES" dirty="0" smtClean="0"/>
              <a:t>no hacer caso o  b) conformarse al hombre que tiene el poder.</a:t>
            </a:r>
          </a:p>
          <a:p>
            <a:r>
              <a:rPr lang="es-ES" dirty="0" smtClean="0"/>
              <a:t>A) </a:t>
            </a:r>
            <a:r>
              <a:rPr lang="es-ES_tradnl" dirty="0"/>
              <a:t>Ella no valora la fuerza del ideario </a:t>
            </a:r>
            <a:r>
              <a:rPr lang="es-ES_tradnl" dirty="0" smtClean="0"/>
              <a:t>lobuno. ¡Peligro!</a:t>
            </a:r>
            <a:endParaRPr lang="es-ES" dirty="0" smtClean="0"/>
          </a:p>
          <a:p>
            <a:r>
              <a:rPr lang="es-ES" dirty="0" smtClean="0"/>
              <a:t>B) Es sumisa</a:t>
            </a:r>
            <a:r>
              <a:rPr lang="es-ES" dirty="0"/>
              <a:t>, juguetona, coqueta, bonita, apetecible, excitante, divertida... y toda una serie de cualidades que el hombre estima en su objeto de </a:t>
            </a:r>
            <a:r>
              <a:rPr lang="es-ES" dirty="0" smtClean="0"/>
              <a:t>placer</a:t>
            </a:r>
            <a:r>
              <a:rPr lang="es-ES_tradnl" dirty="0" smtClean="0"/>
              <a:t>: ¡Peligro!</a:t>
            </a:r>
          </a:p>
        </p:txBody>
      </p:sp>
    </p:spTree>
    <p:extLst>
      <p:ext uri="{BB962C8B-B14F-4D97-AF65-F5344CB8AC3E}">
        <p14:creationId xmlns:p14="http://schemas.microsoft.com/office/powerpoint/2010/main" val="139525109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043492" y="1068029"/>
            <a:ext cx="7024744" cy="660028"/>
          </a:xfrm>
        </p:spPr>
        <p:txBody>
          <a:bodyPr>
            <a:normAutofit fontScale="90000"/>
          </a:bodyPr>
          <a:lstStyle/>
          <a:p>
            <a:r>
              <a:rPr lang="es-ES" dirty="0" smtClean="0"/>
              <a:t>El juego está servido: crímenes</a:t>
            </a:r>
            <a:endParaRPr lang="es-ES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s-ES_tradnl" dirty="0" smtClean="0"/>
              <a:t>Un estilo de víctimas</a:t>
            </a:r>
          </a:p>
          <a:p>
            <a:r>
              <a:rPr lang="es-ES_tradnl" dirty="0" smtClean="0"/>
              <a:t>Un estilo de persecución</a:t>
            </a:r>
          </a:p>
          <a:p>
            <a:r>
              <a:rPr lang="es-ES_tradnl" dirty="0" smtClean="0"/>
              <a:t>Unos ritos previos</a:t>
            </a:r>
          </a:p>
          <a:p>
            <a:r>
              <a:rPr lang="es-ES_tradnl" dirty="0" smtClean="0"/>
              <a:t>Violación y asesinato</a:t>
            </a:r>
          </a:p>
          <a:p>
            <a:r>
              <a:rPr lang="es-ES_tradnl" dirty="0" smtClean="0"/>
              <a:t>Marcas</a:t>
            </a:r>
          </a:p>
          <a:p>
            <a:r>
              <a:rPr lang="es-ES_tradnl" dirty="0" smtClean="0"/>
              <a:t>Deshacerse de pruebas</a:t>
            </a:r>
          </a:p>
          <a:p>
            <a:r>
              <a:rPr lang="es-ES_tradnl" dirty="0" smtClean="0"/>
              <a:t>Exhibir los cadáveres</a:t>
            </a:r>
          </a:p>
          <a:p>
            <a:r>
              <a:rPr lang="es-ES_tradnl" dirty="0" smtClean="0"/>
              <a:t>También matan abuelas, pero no madres</a:t>
            </a: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422503578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/>
              <a:t>¿Sólo en Ciudad Juárez?</a:t>
            </a:r>
            <a:endParaRPr lang="es-ES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es-ES" dirty="0"/>
              <a:t>Morelos, México; </a:t>
            </a:r>
            <a:r>
              <a:rPr lang="es-ES" dirty="0" smtClean="0"/>
              <a:t>Honduras</a:t>
            </a:r>
            <a:r>
              <a:rPr lang="es-ES" dirty="0"/>
              <a:t>, Guatemala, El Salvador; </a:t>
            </a:r>
            <a:endParaRPr lang="es-ES" dirty="0" smtClean="0"/>
          </a:p>
          <a:p>
            <a:r>
              <a:rPr lang="es-ES" dirty="0" smtClean="0"/>
              <a:t>Asia </a:t>
            </a:r>
            <a:r>
              <a:rPr lang="es-ES" dirty="0"/>
              <a:t>y </a:t>
            </a:r>
            <a:r>
              <a:rPr lang="es-ES" dirty="0" smtClean="0"/>
              <a:t>África, Europa</a:t>
            </a:r>
            <a:r>
              <a:rPr lang="es-ES" dirty="0"/>
              <a:t>, Medio Oriente y Estados </a:t>
            </a:r>
            <a:r>
              <a:rPr lang="es-ES" dirty="0" smtClean="0"/>
              <a:t>Unidos. </a:t>
            </a:r>
          </a:p>
          <a:p>
            <a:r>
              <a:rPr lang="es-ES" dirty="0" smtClean="0"/>
              <a:t>Según </a:t>
            </a:r>
            <a:r>
              <a:rPr lang="es-ES" b="1" dirty="0"/>
              <a:t>Celia Amorós</a:t>
            </a:r>
            <a:r>
              <a:rPr lang="es-ES" dirty="0"/>
              <a:t>, el asesinato ritual de mujeres está servido allá donde el estado oficial sea </a:t>
            </a:r>
            <a:r>
              <a:rPr lang="es-ES" dirty="0" smtClean="0"/>
              <a:t>débil. </a:t>
            </a:r>
            <a:endParaRPr lang="es-ES" dirty="0" smtClean="0"/>
          </a:p>
          <a:p>
            <a:r>
              <a:rPr lang="es-ES" dirty="0" smtClean="0"/>
              <a:t>El Estado </a:t>
            </a:r>
            <a:r>
              <a:rPr lang="es-ES" dirty="0"/>
              <a:t>Clandestino </a:t>
            </a:r>
            <a:r>
              <a:rPr lang="es-ES" dirty="0" smtClean="0"/>
              <a:t>(el cazador) es </a:t>
            </a:r>
            <a:r>
              <a:rPr lang="es-ES" dirty="0"/>
              <a:t>quien propicia esta situación de crímenes</a:t>
            </a:r>
            <a:r>
              <a:rPr lang="es-ES" dirty="0" smtClean="0"/>
              <a:t>.</a:t>
            </a:r>
          </a:p>
          <a:p>
            <a:r>
              <a:rPr lang="es-ES" dirty="0" smtClean="0"/>
              <a:t>Mafias marginales: abuso </a:t>
            </a:r>
            <a:r>
              <a:rPr lang="es-ES" dirty="0"/>
              <a:t>de poder masculino y, en el extremo, </a:t>
            </a:r>
            <a:r>
              <a:rPr lang="es-ES" dirty="0" smtClean="0"/>
              <a:t>asesinato </a:t>
            </a:r>
            <a:r>
              <a:rPr lang="es-ES" dirty="0"/>
              <a:t>ritual de las disidentes </a:t>
            </a:r>
            <a:r>
              <a:rPr lang="es-ES" dirty="0" smtClean="0"/>
              <a:t>y como </a:t>
            </a:r>
            <a:r>
              <a:rPr lang="es-ES" dirty="0"/>
              <a:t>la ocultación de las huellas.</a:t>
            </a:r>
            <a:endParaRPr lang="es-ES_tradnl" dirty="0"/>
          </a:p>
          <a:p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75653252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/>
              <a:t>Homenaje</a:t>
            </a:r>
            <a:endParaRPr lang="es-ES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s-ES" b="1" dirty="0" smtClean="0"/>
              <a:t>Lectura del Poema</a:t>
            </a:r>
            <a:r>
              <a:rPr lang="es-ES" b="1" dirty="0" smtClean="0"/>
              <a:t>: </a:t>
            </a:r>
            <a:r>
              <a:rPr lang="es-ES" b="1" dirty="0" smtClean="0"/>
              <a:t>Ser</a:t>
            </a:r>
            <a:r>
              <a:rPr lang="es-ES" b="1" dirty="0" smtClean="0"/>
              <a:t>án condenados</a:t>
            </a:r>
            <a:r>
              <a:rPr lang="es-ES" b="1" dirty="0" smtClean="0"/>
              <a:t>. (Salmo 9)</a:t>
            </a:r>
            <a:r>
              <a:rPr lang="es-ES_tradnl" b="1" dirty="0" smtClean="0"/>
              <a:t> , de</a:t>
            </a:r>
            <a:r>
              <a:rPr lang="es-ES" dirty="0" smtClean="0"/>
              <a:t> </a:t>
            </a:r>
            <a:r>
              <a:rPr lang="es-ES" b="1" i="1" dirty="0"/>
              <a:t>El libro de las Reinas, </a:t>
            </a:r>
            <a:r>
              <a:rPr lang="es-ES" b="1" dirty="0"/>
              <a:t>de Marta Abadía (2009)</a:t>
            </a:r>
            <a:r>
              <a:rPr lang="es-ES" dirty="0"/>
              <a:t>. </a:t>
            </a:r>
            <a:endParaRPr lang="es-ES" dirty="0" smtClean="0"/>
          </a:p>
          <a:p>
            <a:endParaRPr lang="es-ES" dirty="0"/>
          </a:p>
          <a:p>
            <a:r>
              <a:rPr lang="es-ES" b="1" dirty="0"/>
              <a:t>Marta Abadía </a:t>
            </a:r>
            <a:r>
              <a:rPr lang="es-ES" dirty="0"/>
              <a:t>es el pseudónimo literario de </a:t>
            </a:r>
            <a:r>
              <a:rPr lang="es-ES" b="1" dirty="0" smtClean="0"/>
              <a:t>Á</a:t>
            </a:r>
            <a:r>
              <a:rPr lang="es-ES" b="1" dirty="0" smtClean="0"/>
              <a:t>ngela </a:t>
            </a:r>
            <a:r>
              <a:rPr lang="es-ES" b="1" dirty="0" err="1"/>
              <a:t>Munuera</a:t>
            </a:r>
            <a:r>
              <a:rPr lang="es-ES" dirty="0"/>
              <a:t>, autora de esta comunicación</a:t>
            </a:r>
          </a:p>
          <a:p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00232427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043490" y="1027664"/>
            <a:ext cx="7024744" cy="434863"/>
          </a:xfrm>
        </p:spPr>
        <p:txBody>
          <a:bodyPr>
            <a:normAutofit fontScale="90000"/>
          </a:bodyPr>
          <a:lstStyle/>
          <a:p>
            <a:r>
              <a:rPr lang="es-ES" dirty="0" err="1" smtClean="0"/>
              <a:t>Biblio</a:t>
            </a:r>
            <a:r>
              <a:rPr lang="es-ES" dirty="0" smtClean="0"/>
              <a:t>–</a:t>
            </a:r>
            <a:r>
              <a:rPr lang="es-ES" dirty="0" err="1" smtClean="0"/>
              <a:t>cibergrafía</a:t>
            </a:r>
            <a:r>
              <a:rPr lang="es-ES" smtClean="0"/>
              <a:t> esencial</a:t>
            </a:r>
            <a:endParaRPr lang="es-ES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1043492" y="1746338"/>
            <a:ext cx="6777317" cy="4036416"/>
          </a:xfrm>
        </p:spPr>
        <p:txBody>
          <a:bodyPr>
            <a:normAutofit lnSpcReduction="10000"/>
          </a:bodyPr>
          <a:lstStyle/>
          <a:p>
            <a:pPr lvl="0"/>
            <a:r>
              <a:rPr lang="es-ES" dirty="0" smtClean="0"/>
              <a:t>Nodo50 </a:t>
            </a:r>
            <a:r>
              <a:rPr lang="es-ES" u="sng" dirty="0" smtClean="0">
                <a:hlinkClick r:id="rId2"/>
              </a:rPr>
              <a:t>http</a:t>
            </a:r>
            <a:r>
              <a:rPr lang="es-ES" u="sng" dirty="0">
                <a:hlinkClick r:id="rId2"/>
              </a:rPr>
              <a:t>://www.nodo50.org/pchiapas/mexico/noticias/juarez2.htm</a:t>
            </a:r>
            <a:endParaRPr lang="es-ES_tradnl" dirty="0"/>
          </a:p>
          <a:p>
            <a:pPr lvl="0"/>
            <a:r>
              <a:rPr lang="es-ES" dirty="0" smtClean="0"/>
              <a:t>Griselda Martínez: Imaginarios masculino y femenino </a:t>
            </a:r>
            <a:r>
              <a:rPr lang="es-ES" u="sng" dirty="0">
                <a:hlinkClick r:id="rId3"/>
              </a:rPr>
              <a:t>http://redalyc.uaemex.mx/pdf/325/32511303.</a:t>
            </a:r>
            <a:r>
              <a:rPr lang="es-ES" u="sng" dirty="0" smtClean="0">
                <a:hlinkClick r:id="rId3"/>
              </a:rPr>
              <a:t>pdf</a:t>
            </a:r>
            <a:endParaRPr lang="es-ES" dirty="0" smtClean="0"/>
          </a:p>
          <a:p>
            <a:pPr lvl="0"/>
            <a:r>
              <a:rPr lang="es-ES" dirty="0" smtClean="0"/>
              <a:t>Marta </a:t>
            </a:r>
            <a:r>
              <a:rPr lang="es-ES" dirty="0"/>
              <a:t>Abadía (2014) </a:t>
            </a:r>
            <a:r>
              <a:rPr lang="es-ES" i="1" dirty="0"/>
              <a:t>El libro de las Reinas Amazon: </a:t>
            </a:r>
            <a:r>
              <a:rPr lang="es-ES" i="1" u="sng" dirty="0">
                <a:hlinkClick r:id="rId4"/>
              </a:rPr>
              <a:t>http://cdncache-a.akamaihd.net/pd.html?r=</a:t>
            </a:r>
            <a:r>
              <a:rPr lang="es-ES" i="1" u="sng" dirty="0" smtClean="0">
                <a:hlinkClick r:id="rId4"/>
              </a:rPr>
              <a:t>713262236.6623399</a:t>
            </a:r>
            <a:endParaRPr lang="es-ES_tradnl" dirty="0"/>
          </a:p>
        </p:txBody>
      </p:sp>
    </p:spTree>
    <p:extLst>
      <p:ext uri="{BB962C8B-B14F-4D97-AF65-F5344CB8AC3E}">
        <p14:creationId xmlns:p14="http://schemas.microsoft.com/office/powerpoint/2010/main" val="375399130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es-ES" b="1" dirty="0">
                <a:solidFill>
                  <a:srgbClr val="FF0000"/>
                </a:solidFill>
              </a:rPr>
              <a:t>Caperucita Roja en Ciudad Juárez y el imaginario masculino</a:t>
            </a:r>
            <a:r>
              <a:rPr lang="es-ES_tradnl" b="1" dirty="0">
                <a:solidFill>
                  <a:srgbClr val="FF0000"/>
                </a:solidFill>
              </a:rPr>
              <a:t/>
            </a:r>
            <a:br>
              <a:rPr lang="es-ES_tradnl" b="1" dirty="0">
                <a:solidFill>
                  <a:srgbClr val="FF0000"/>
                </a:solidFill>
              </a:rPr>
            </a:br>
            <a:endParaRPr lang="es-ES_tradnl" b="1" dirty="0">
              <a:solidFill>
                <a:srgbClr val="FF0000"/>
              </a:solidFill>
            </a:endParaRP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4733365" y="4580018"/>
            <a:ext cx="3309803" cy="1101691"/>
          </a:xfrm>
        </p:spPr>
        <p:txBody>
          <a:bodyPr>
            <a:normAutofit/>
          </a:bodyPr>
          <a:lstStyle/>
          <a:p>
            <a:r>
              <a:rPr lang="es-ES" i="1" dirty="0"/>
              <a:t>Ángela </a:t>
            </a:r>
            <a:r>
              <a:rPr lang="es-ES" i="1" dirty="0" err="1"/>
              <a:t>Munuera</a:t>
            </a:r>
            <a:r>
              <a:rPr lang="es-ES" i="1" dirty="0"/>
              <a:t> </a:t>
            </a:r>
            <a:r>
              <a:rPr lang="es-ES" i="1" dirty="0" err="1" smtClean="0"/>
              <a:t>Bassols</a:t>
            </a:r>
            <a:endParaRPr lang="es-ES" i="1" dirty="0" smtClean="0"/>
          </a:p>
          <a:p>
            <a:r>
              <a:rPr lang="es-ES" i="1" dirty="0" smtClean="0"/>
              <a:t> es Marta Abadía</a:t>
            </a:r>
            <a:r>
              <a:rPr lang="es-ES_tradnl" dirty="0"/>
              <a:t/>
            </a:r>
            <a:br>
              <a:rPr lang="es-ES_tradnl" dirty="0"/>
            </a:br>
            <a:r>
              <a:rPr lang="es-ES" i="1" dirty="0" err="1">
                <a:hlinkClick r:id="rId2"/>
              </a:rPr>
              <a:t>martabbadia@gmail.com</a:t>
            </a:r>
            <a:endParaRPr lang="es-ES_tradnl" dirty="0"/>
          </a:p>
          <a:p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205505620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Austin">
  <a:themeElements>
    <a:clrScheme name="Austin">
      <a:dk1>
        <a:sysClr val="windowText" lastClr="000000"/>
      </a:dk1>
      <a:lt1>
        <a:sysClr val="window" lastClr="FFFFFF"/>
      </a:lt1>
      <a:dk2>
        <a:srgbClr val="3E3D2D"/>
      </a:dk2>
      <a:lt2>
        <a:srgbClr val="CAF278"/>
      </a:lt2>
      <a:accent1>
        <a:srgbClr val="94C600"/>
      </a:accent1>
      <a:accent2>
        <a:srgbClr val="71685A"/>
      </a:accent2>
      <a:accent3>
        <a:srgbClr val="FF6700"/>
      </a:accent3>
      <a:accent4>
        <a:srgbClr val="909465"/>
      </a:accent4>
      <a:accent5>
        <a:srgbClr val="956B43"/>
      </a:accent5>
      <a:accent6>
        <a:srgbClr val="FEA022"/>
      </a:accent6>
      <a:hlink>
        <a:srgbClr val="E68200"/>
      </a:hlink>
      <a:folHlink>
        <a:srgbClr val="FFA94A"/>
      </a:folHlink>
    </a:clrScheme>
    <a:fontScheme name="Austin">
      <a:maj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Austin">
      <a:fillStyleLst>
        <a:solidFill>
          <a:schemeClr val="phClr"/>
        </a:solidFill>
        <a:gradFill rotWithShape="1">
          <a:gsLst>
            <a:gs pos="0">
              <a:schemeClr val="phClr">
                <a:tint val="20000"/>
                <a:satMod val="180000"/>
                <a:lumMod val="98000"/>
              </a:schemeClr>
            </a:gs>
            <a:gs pos="40000">
              <a:schemeClr val="phClr">
                <a:tint val="30000"/>
                <a:satMod val="260000"/>
                <a:lumMod val="84000"/>
              </a:schemeClr>
            </a:gs>
            <a:gs pos="100000">
              <a:schemeClr val="phClr">
                <a:tint val="100000"/>
                <a:satMod val="110000"/>
                <a:lumMod val="100000"/>
              </a:schemeClr>
            </a:gs>
          </a:gsLst>
          <a:lin ang="5040000" scaled="1"/>
        </a:gradFill>
        <a:gradFill rotWithShape="1">
          <a:gsLst>
            <a:gs pos="0">
              <a:schemeClr val="phClr"/>
            </a:gs>
            <a:gs pos="100000">
              <a:schemeClr val="phClr">
                <a:shade val="75000"/>
                <a:satMod val="120000"/>
                <a:lumMod val="9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20400000"/>
            </a:lightRig>
          </a:scene3d>
          <a:sp3d>
            <a:bevelT w="50800" h="12700" prst="softRound"/>
          </a:sp3d>
        </a:effectStyle>
        <a:effectStyle>
          <a:effectLst>
            <a:outerShdw blurRad="44450" dist="50800" dir="5400000" sx="96000" rotWithShape="0">
              <a:srgbClr val="000000">
                <a:alpha val="34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20400000"/>
            </a:lightRig>
          </a:scene3d>
          <a:sp3d contourW="15875" prstMaterial="metal">
            <a:bevelT w="101600" h="25400" prst="softRound"/>
            <a:contourClr>
              <a:schemeClr val="phClr">
                <a:shade val="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94000"/>
                <a:satMod val="114000"/>
                <a:lumMod val="96000"/>
              </a:schemeClr>
            </a:gs>
            <a:gs pos="62000">
              <a:schemeClr val="phClr">
                <a:tint val="92000"/>
                <a:shade val="66000"/>
                <a:satMod val="110000"/>
                <a:lumMod val="80000"/>
              </a:schemeClr>
            </a:gs>
            <a:gs pos="100000">
              <a:schemeClr val="phClr">
                <a:tint val="89000"/>
                <a:shade val="62000"/>
                <a:satMod val="110000"/>
                <a:lumMod val="72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tint val="80000"/>
                <a:shade val="58000"/>
              </a:schemeClr>
              <a:schemeClr val="phClr">
                <a:tint val="73000"/>
                <a:shade val="68000"/>
                <a:satMod val="15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Austin.thmx</Template>
  <TotalTime>243</TotalTime>
  <Words>497</Words>
  <Application>Microsoft Macintosh PowerPoint</Application>
  <PresentationFormat>Presentación en pantalla (4:3)</PresentationFormat>
  <Paragraphs>48</Paragraphs>
  <Slides>10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10</vt:i4>
      </vt:variant>
    </vt:vector>
  </HeadingPairs>
  <TitlesOfParts>
    <vt:vector size="11" baseType="lpstr">
      <vt:lpstr>Austin</vt:lpstr>
      <vt:lpstr>Caperucita Roja en Ciudad Juárez y el imaginario masculino </vt:lpstr>
      <vt:lpstr>Porqué esta comunicación</vt:lpstr>
      <vt:lpstr>Paralelismos Caperucita / Juárez</vt:lpstr>
      <vt:lpstr>Imaginario masculino</vt:lpstr>
      <vt:lpstr>Imaginario femenino</vt:lpstr>
      <vt:lpstr>El juego está servido: crímenes</vt:lpstr>
      <vt:lpstr>¿Sólo en Ciudad Juárez?</vt:lpstr>
      <vt:lpstr>Homenaje</vt:lpstr>
      <vt:lpstr>Biblio–cibergrafía esencial</vt:lpstr>
      <vt:lpstr>Caperucita Roja en Ciudad Juárez y el imaginario masculino 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Caperucita Roja en Ciudad Juárez y el imaginario masculino </dc:title>
  <dc:creator>Angela</dc:creator>
  <cp:lastModifiedBy>Angela</cp:lastModifiedBy>
  <cp:revision>20</cp:revision>
  <dcterms:created xsi:type="dcterms:W3CDTF">2014-11-26T12:00:58Z</dcterms:created>
  <dcterms:modified xsi:type="dcterms:W3CDTF">2014-11-27T11:33:01Z</dcterms:modified>
</cp:coreProperties>
</file>